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5" r:id="rId5"/>
    <p:sldId id="259" r:id="rId6"/>
    <p:sldId id="264" r:id="rId7"/>
    <p:sldId id="277" r:id="rId8"/>
    <p:sldId id="280" r:id="rId9"/>
    <p:sldId id="265" r:id="rId10"/>
    <p:sldId id="281" r:id="rId11"/>
    <p:sldId id="266" r:id="rId12"/>
    <p:sldId id="268" r:id="rId13"/>
    <p:sldId id="270" r:id="rId14"/>
    <p:sldId id="284" r:id="rId15"/>
    <p:sldId id="272" r:id="rId16"/>
    <p:sldId id="286" r:id="rId17"/>
    <p:sldId id="282" r:id="rId18"/>
    <p:sldId id="283" r:id="rId19"/>
    <p:sldId id="263" r:id="rId20"/>
    <p:sldId id="273" r:id="rId21"/>
    <p:sldId id="27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tableStyles" Target="tableStyles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viewProps" Target="viewProps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presProps" Target="presProps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18.wav>
</file>

<file path=ppt/media/media19.wav>
</file>

<file path=ppt/media/media2.wav>
</file>

<file path=ppt/media/media20.wav>
</file>

<file path=ppt/media/media21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36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76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29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74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375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582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53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48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0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9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86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02E5C-5605-0041-B05D-E6D8FAA181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20D31-50B2-B74D-A34F-79F4F2F1D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9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audio" Target="../media/media1.wav" /><Relationship Id="rId1" Type="http://schemas.microsoft.com/office/2007/relationships/media" Target="../media/media1.wav" /><Relationship Id="rId4" Type="http://schemas.openxmlformats.org/officeDocument/2006/relationships/image" Target="../media/image1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0.wav" /><Relationship Id="rId1" Type="http://schemas.microsoft.com/office/2007/relationships/media" Target="../media/media10.wav" /><Relationship Id="rId4" Type="http://schemas.openxmlformats.org/officeDocument/2006/relationships/image" Target="../media/image1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1.wav" /><Relationship Id="rId1" Type="http://schemas.microsoft.com/office/2007/relationships/media" Target="../media/media11.wav" /><Relationship Id="rId5" Type="http://schemas.openxmlformats.org/officeDocument/2006/relationships/image" Target="../media/image1.png" /><Relationship Id="rId4" Type="http://schemas.openxmlformats.org/officeDocument/2006/relationships/image" Target="../media/image5.jpe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2.wav" /><Relationship Id="rId1" Type="http://schemas.microsoft.com/office/2007/relationships/media" Target="../media/media12.wav" /><Relationship Id="rId5" Type="http://schemas.openxmlformats.org/officeDocument/2006/relationships/image" Target="../media/image1.png" /><Relationship Id="rId4" Type="http://schemas.openxmlformats.org/officeDocument/2006/relationships/image" Target="../media/image6.jpe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3.wav" /><Relationship Id="rId1" Type="http://schemas.microsoft.com/office/2007/relationships/media" Target="../media/media13.wav" /><Relationship Id="rId5" Type="http://schemas.openxmlformats.org/officeDocument/2006/relationships/image" Target="../media/image1.png" /><Relationship Id="rId4" Type="http://schemas.openxmlformats.org/officeDocument/2006/relationships/image" Target="../media/image7.jpe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4.wav" /><Relationship Id="rId1" Type="http://schemas.microsoft.com/office/2007/relationships/media" Target="../media/media14.wav" /><Relationship Id="rId4" Type="http://schemas.openxmlformats.org/officeDocument/2006/relationships/image" Target="../media/image1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5.wav" /><Relationship Id="rId1" Type="http://schemas.microsoft.com/office/2007/relationships/media" Target="../media/media15.wav" /><Relationship Id="rId5" Type="http://schemas.openxmlformats.org/officeDocument/2006/relationships/image" Target="../media/image1.png" /><Relationship Id="rId4" Type="http://schemas.openxmlformats.org/officeDocument/2006/relationships/image" Target="../media/image8.jpe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6.wav" /><Relationship Id="rId1" Type="http://schemas.microsoft.com/office/2007/relationships/media" Target="../media/media16.wav" /><Relationship Id="rId4" Type="http://schemas.openxmlformats.org/officeDocument/2006/relationships/image" Target="../media/image1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7.wav" /><Relationship Id="rId1" Type="http://schemas.microsoft.com/office/2007/relationships/media" Target="../media/media17.wav" /><Relationship Id="rId5" Type="http://schemas.openxmlformats.org/officeDocument/2006/relationships/image" Target="../media/image1.png" /><Relationship Id="rId4" Type="http://schemas.openxmlformats.org/officeDocument/2006/relationships/image" Target="../media/image9.png" 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8.wav" /><Relationship Id="rId1" Type="http://schemas.microsoft.com/office/2007/relationships/media" Target="../media/media18.wav" /><Relationship Id="rId5" Type="http://schemas.openxmlformats.org/officeDocument/2006/relationships/image" Target="../media/image1.png" /><Relationship Id="rId4" Type="http://schemas.openxmlformats.org/officeDocument/2006/relationships/image" Target="../media/image10.png" 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9.wav" /><Relationship Id="rId1" Type="http://schemas.microsoft.com/office/2007/relationships/media" Target="../media/media19.wav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.wav" /><Relationship Id="rId1" Type="http://schemas.microsoft.com/office/2007/relationships/media" Target="../media/media2.wav" /><Relationship Id="rId4" Type="http://schemas.openxmlformats.org/officeDocument/2006/relationships/image" Target="../media/image1.png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0.wav" /><Relationship Id="rId1" Type="http://schemas.microsoft.com/office/2007/relationships/media" Target="../media/media20.wav" /><Relationship Id="rId4" Type="http://schemas.openxmlformats.org/officeDocument/2006/relationships/image" Target="../media/image1.png" 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1.wav" /><Relationship Id="rId1" Type="http://schemas.microsoft.com/office/2007/relationships/media" Target="../media/media21.wav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3.wav" /><Relationship Id="rId1" Type="http://schemas.microsoft.com/office/2007/relationships/media" Target="../media/media3.wav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4.wav" /><Relationship Id="rId1" Type="http://schemas.microsoft.com/office/2007/relationships/media" Target="../media/media4.wav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5.wav" /><Relationship Id="rId1" Type="http://schemas.microsoft.com/office/2007/relationships/media" Target="../media/media5.wav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6.wav" /><Relationship Id="rId1" Type="http://schemas.microsoft.com/office/2007/relationships/media" Target="../media/media6.wav" /><Relationship Id="rId5" Type="http://schemas.openxmlformats.org/officeDocument/2006/relationships/image" Target="../media/image1.png" /><Relationship Id="rId4" Type="http://schemas.openxmlformats.org/officeDocument/2006/relationships/image" Target="../media/image2.jpe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7.wav" /><Relationship Id="rId1" Type="http://schemas.microsoft.com/office/2007/relationships/media" Target="../media/media7.wav" /><Relationship Id="rId5" Type="http://schemas.openxmlformats.org/officeDocument/2006/relationships/image" Target="../media/image1.png" /><Relationship Id="rId4" Type="http://schemas.openxmlformats.org/officeDocument/2006/relationships/image" Target="../media/image3.jpe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8.wav" /><Relationship Id="rId1" Type="http://schemas.microsoft.com/office/2007/relationships/media" Target="../media/media8.wav" /><Relationship Id="rId4" Type="http://schemas.openxmlformats.org/officeDocument/2006/relationships/image" Target="../media/image1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9.wav" /><Relationship Id="rId1" Type="http://schemas.microsoft.com/office/2007/relationships/media" Target="../media/media9.wav" /><Relationship Id="rId5" Type="http://schemas.openxmlformats.org/officeDocument/2006/relationships/image" Target="../media/image1.png" /><Relationship Id="rId4" Type="http://schemas.openxmlformats.org/officeDocument/2006/relationships/image" Target="../media/image4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Benign diseases of the ovary and fallopian tube </a:t>
            </a:r>
            <a:r>
              <a:rPr lang="mr-IN" b="1" dirty="0"/>
              <a:t>–</a:t>
            </a:r>
            <a:r>
              <a:rPr lang="en-US" b="1" dirty="0"/>
              <a:t> Part 1 </a:t>
            </a:r>
            <a:r>
              <a:rPr lang="mr-IN" b="1" dirty="0"/>
              <a:t>–</a:t>
            </a:r>
            <a:r>
              <a:rPr lang="en-US" b="1" dirty="0"/>
              <a:t> </a:t>
            </a:r>
            <a:br>
              <a:rPr lang="en-US" b="1" dirty="0"/>
            </a:br>
            <a:r>
              <a:rPr lang="en-US" b="1" dirty="0"/>
              <a:t>Content : Physiological / Functional cysts 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Dr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Sangeetha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Menon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Assoc</a:t>
            </a:r>
            <a:r>
              <a:rPr lang="en-US" i="1" dirty="0">
                <a:solidFill>
                  <a:srgbClr val="FF0000"/>
                </a:solidFill>
              </a:rPr>
              <a:t> Prof </a:t>
            </a:r>
            <a:r>
              <a:rPr lang="en-US" i="1" dirty="0" err="1">
                <a:solidFill>
                  <a:srgbClr val="FF0000"/>
                </a:solidFill>
              </a:rPr>
              <a:t>Dept</a:t>
            </a:r>
            <a:r>
              <a:rPr lang="en-US" i="1" dirty="0">
                <a:solidFill>
                  <a:srgbClr val="FF0000"/>
                </a:solidFill>
              </a:rPr>
              <a:t> of OBGYN</a:t>
            </a:r>
          </a:p>
          <a:p>
            <a:r>
              <a:rPr lang="en-US" i="1" dirty="0">
                <a:solidFill>
                  <a:srgbClr val="FF0000"/>
                </a:solidFill>
              </a:rPr>
              <a:t>GMC Kollam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9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95"/>
    </mc:Choice>
    <mc:Fallback xmlns="">
      <p:transition xmlns:p14="http://schemas.microsoft.com/office/powerpoint/2010/main" spd="slow" advTm="27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T-L cysts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Bilateral , </a:t>
            </a:r>
            <a:r>
              <a:rPr lang="en-US" dirty="0" err="1"/>
              <a:t>multiseptate</a:t>
            </a:r>
            <a:r>
              <a:rPr lang="en-US" dirty="0"/>
              <a:t> / </a:t>
            </a:r>
            <a:r>
              <a:rPr lang="en-US" dirty="0" err="1"/>
              <a:t>multiloculated</a:t>
            </a:r>
            <a:r>
              <a:rPr lang="en-US" dirty="0"/>
              <a:t> </a:t>
            </a:r>
          </a:p>
          <a:p>
            <a:r>
              <a:rPr lang="en-US" dirty="0"/>
              <a:t>Lined by </a:t>
            </a:r>
            <a:r>
              <a:rPr lang="en-US"/>
              <a:t>theca cells </a:t>
            </a:r>
            <a:endParaRPr lang="en-US" dirty="0"/>
          </a:p>
          <a:p>
            <a:r>
              <a:rPr lang="en-US" dirty="0"/>
              <a:t>Can be seen with pregnancy, multiple pregnancy, molar pregnancy, </a:t>
            </a:r>
            <a:r>
              <a:rPr lang="en-US" dirty="0" err="1"/>
              <a:t>chorio</a:t>
            </a:r>
            <a:r>
              <a:rPr lang="en-US" dirty="0"/>
              <a:t> </a:t>
            </a:r>
            <a:r>
              <a:rPr lang="en-US" dirty="0" err="1"/>
              <a:t>Ca</a:t>
            </a:r>
            <a:r>
              <a:rPr lang="en-US" dirty="0"/>
              <a:t> , OHSS, the trigger being </a:t>
            </a:r>
            <a:r>
              <a:rPr lang="en-US" dirty="0" err="1"/>
              <a:t>hCG</a:t>
            </a:r>
            <a:r>
              <a:rPr lang="en-US" dirty="0"/>
              <a:t>. </a:t>
            </a:r>
          </a:p>
          <a:p>
            <a:r>
              <a:rPr lang="en-US" dirty="0"/>
              <a:t>Resolves on its own </a:t>
            </a:r>
            <a:r>
              <a:rPr lang="mr-IN" dirty="0"/>
              <a:t>–</a:t>
            </a:r>
            <a:r>
              <a:rPr lang="en-US" dirty="0"/>
              <a:t> needs no intervention unless it undergoes torsion, rupture or hemorrhage.   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44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37"/>
    </mc:Choice>
    <mc:Fallback xmlns="">
      <p:transition xmlns:p14="http://schemas.microsoft.com/office/powerpoint/2010/main" spd="slow" advTm="39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 cysts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098" name="Picture 2" descr="C:\Users\Sony\Desktop\sm\cl cys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143000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90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69"/>
    </mc:Choice>
    <mc:Fallback xmlns="">
      <p:transition xmlns:p14="http://schemas.microsoft.com/office/powerpoint/2010/main" spd="slow" advTm="3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 descr="C:\Users\Sony\Desktop\sm\cl cyst 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981224"/>
            <a:ext cx="7257471" cy="375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202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061"/>
    </mc:Choice>
    <mc:Fallback xmlns="">
      <p:transition xmlns:p14="http://schemas.microsoft.com/office/powerpoint/2010/main" spd="slow" advTm="26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146" name="Picture 2" descr="C:\Users\Sony\Desktop\sm\cl 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0" y="1772816"/>
            <a:ext cx="3976836" cy="3744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6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52"/>
    </mc:Choice>
    <mc:Fallback xmlns="">
      <p:transition xmlns:p14="http://schemas.microsoft.com/office/powerpoint/2010/main" spd="slow" advTm="6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Corpus luteal cysts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ovulation , the CL forms and may at times become cystic </a:t>
            </a:r>
          </a:p>
          <a:p>
            <a:r>
              <a:rPr lang="en-US" dirty="0"/>
              <a:t>Seen in early pregnancy </a:t>
            </a:r>
          </a:p>
          <a:p>
            <a:r>
              <a:rPr lang="en-US" dirty="0"/>
              <a:t>Can be left alone </a:t>
            </a:r>
          </a:p>
          <a:p>
            <a:r>
              <a:rPr lang="en-US" dirty="0"/>
              <a:t>Rarely can rupture and can cause intra peritoneal hemorrhage necessitating a laparotomy and at times a cystectomy.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6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0"/>
    </mc:Choice>
    <mc:Fallback xmlns="">
      <p:transition xmlns:p14="http://schemas.microsoft.com/office/powerpoint/2010/main" spd="slow" advTm="35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Endometriotic</a:t>
            </a:r>
            <a:r>
              <a:rPr lang="en-US" dirty="0"/>
              <a:t> cysts / </a:t>
            </a:r>
            <a:r>
              <a:rPr lang="en-US" dirty="0" err="1"/>
              <a:t>choclate</a:t>
            </a:r>
            <a:r>
              <a:rPr lang="en-US" dirty="0"/>
              <a:t> cysts 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1266" name="Picture 2" descr="C:\Users\Sony\Desktop\sm\a509797a74f64d_19C-endometriom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275" y="1857374"/>
            <a:ext cx="5505450" cy="423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63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540"/>
    </mc:Choice>
    <mc:Fallback xmlns="">
      <p:transition xmlns:p14="http://schemas.microsoft.com/office/powerpoint/2010/main" spd="slow" advTm="565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Endometriotic</a:t>
            </a:r>
            <a:r>
              <a:rPr lang="en-US" dirty="0"/>
              <a:t> cysts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Ca 125 not to be sent !</a:t>
            </a:r>
          </a:p>
          <a:p>
            <a:r>
              <a:rPr lang="en-US" dirty="0"/>
              <a:t>Small less than 3 </a:t>
            </a:r>
            <a:r>
              <a:rPr lang="en-US" dirty="0" err="1"/>
              <a:t>cms</a:t>
            </a:r>
            <a:r>
              <a:rPr lang="en-US" dirty="0"/>
              <a:t> will do well with medical management </a:t>
            </a:r>
          </a:p>
          <a:p>
            <a:r>
              <a:rPr lang="en-US" dirty="0"/>
              <a:t>Symptom, size and fertility concerns have to be weighed</a:t>
            </a:r>
          </a:p>
          <a:p>
            <a:r>
              <a:rPr lang="en-US" dirty="0"/>
              <a:t>COC are good for endometriosis related pain</a:t>
            </a:r>
          </a:p>
          <a:p>
            <a:r>
              <a:rPr lang="en-US" dirty="0" err="1"/>
              <a:t>Progestational</a:t>
            </a:r>
            <a:r>
              <a:rPr lang="en-US" dirty="0"/>
              <a:t> agents and </a:t>
            </a:r>
            <a:r>
              <a:rPr lang="en-US" dirty="0" err="1"/>
              <a:t>GnRH</a:t>
            </a:r>
            <a:r>
              <a:rPr lang="en-US" dirty="0"/>
              <a:t> analogues are alternatives</a:t>
            </a:r>
          </a:p>
          <a:p>
            <a:r>
              <a:rPr lang="en-US" dirty="0"/>
              <a:t>Larger cysts, with ureteral compression/ infiltration, </a:t>
            </a:r>
            <a:r>
              <a:rPr lang="en-US" dirty="0" err="1"/>
              <a:t>symtomatic</a:t>
            </a:r>
            <a:r>
              <a:rPr lang="en-US" dirty="0"/>
              <a:t> will need surgery</a:t>
            </a:r>
          </a:p>
          <a:p>
            <a:r>
              <a:rPr lang="en-US" dirty="0"/>
              <a:t>Cystectomy preferred over aspiration</a:t>
            </a:r>
          </a:p>
          <a:p>
            <a:r>
              <a:rPr lang="en-US" dirty="0"/>
              <a:t>Deep infiltrating endometriosis responds to surgery which is difficult !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55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638"/>
    </mc:Choice>
    <mc:Fallback xmlns="">
      <p:transition xmlns:p14="http://schemas.microsoft.com/office/powerpoint/2010/main" spd="slow" advTm="886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676400"/>
            <a:ext cx="5486400" cy="35052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21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768"/>
    </mc:Choice>
    <mc:Fallback xmlns="">
      <p:transition xmlns:p14="http://schemas.microsoft.com/office/powerpoint/2010/main" spd="slow" advTm="49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400" y="863600"/>
            <a:ext cx="6807200" cy="51181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89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57"/>
    </mc:Choice>
    <mc:Fallback xmlns="">
      <p:transition xmlns:p14="http://schemas.microsoft.com/office/powerpoint/2010/main" spd="slow" advTm="30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of functional cysts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Asymptomatic </a:t>
            </a:r>
            <a:r>
              <a:rPr lang="mr-IN" dirty="0"/>
              <a:t>–</a:t>
            </a:r>
            <a:r>
              <a:rPr lang="en-US" dirty="0"/>
              <a:t> incidental finding </a:t>
            </a:r>
          </a:p>
          <a:p>
            <a:r>
              <a:rPr lang="en-US" dirty="0"/>
              <a:t>Lower abdominal distension </a:t>
            </a:r>
          </a:p>
          <a:p>
            <a:r>
              <a:rPr lang="en-US" dirty="0"/>
              <a:t>Pain lower abdomen </a:t>
            </a:r>
            <a:r>
              <a:rPr lang="mr-IN" dirty="0"/>
              <a:t>–</a:t>
            </a:r>
            <a:r>
              <a:rPr lang="en-US" dirty="0"/>
              <a:t> dull ache or can be acute </a:t>
            </a:r>
          </a:p>
          <a:p>
            <a:r>
              <a:rPr lang="en-US" dirty="0"/>
              <a:t>Menstrual irregularities </a:t>
            </a:r>
            <a:r>
              <a:rPr lang="mr-IN" dirty="0"/>
              <a:t>–</a:t>
            </a:r>
            <a:r>
              <a:rPr lang="en-US" dirty="0"/>
              <a:t> amenorrhea- </a:t>
            </a:r>
            <a:r>
              <a:rPr lang="en-US" dirty="0" err="1"/>
              <a:t>polymenorrhea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1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11"/>
    </mc:Choice>
    <mc:Fallback xmlns="">
      <p:transition xmlns:p14="http://schemas.microsoft.com/office/powerpoint/2010/main" spd="slow" advTm="28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Conditions causing ovarian enlargement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Benign</a:t>
            </a:r>
          </a:p>
          <a:p>
            <a:endParaRPr lang="en-US" dirty="0"/>
          </a:p>
          <a:p>
            <a:r>
              <a:rPr lang="en-US" dirty="0"/>
              <a:t>Malignant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Borderline malignant lesions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1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541"/>
    </mc:Choice>
    <mc:Fallback xmlns="">
      <p:transition xmlns:p14="http://schemas.microsoft.com/office/powerpoint/2010/main" spd="slow" advTm="32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Management of functional cysts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Largely conservative</a:t>
            </a:r>
          </a:p>
          <a:p>
            <a:endParaRPr lang="en-US" dirty="0"/>
          </a:p>
          <a:p>
            <a:r>
              <a:rPr lang="en-US" dirty="0"/>
              <a:t>Will regress over time </a:t>
            </a:r>
          </a:p>
          <a:p>
            <a:endParaRPr lang="en-US" dirty="0"/>
          </a:p>
          <a:p>
            <a:r>
              <a:rPr lang="en-US" dirty="0"/>
              <a:t>Intervention may be needed if enlarging in size, rupture , torsion or hemorrhage. 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35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754"/>
    </mc:Choice>
    <mc:Fallback xmlns="">
      <p:transition xmlns:p14="http://schemas.microsoft.com/office/powerpoint/2010/main" spd="slow" advTm="31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33400"/>
            <a:ext cx="8219256" cy="4335760"/>
          </a:xfrm>
        </p:spPr>
        <p:txBody>
          <a:bodyPr/>
          <a:lstStyle/>
          <a:p>
            <a:r>
              <a:rPr lang="en-US" dirty="0" err="1"/>
              <a:t>Ovariotomy</a:t>
            </a:r>
            <a:r>
              <a:rPr lang="en-US" dirty="0"/>
              <a:t> = castration !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0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73"/>
    </mc:Choice>
    <mc:Fallback xmlns="">
      <p:transition xmlns:p14="http://schemas.microsoft.com/office/powerpoint/2010/main" spd="slow" advTm="34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Causes of benign ovarian enlargement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Functional cysts / cystic ovary</a:t>
            </a:r>
          </a:p>
          <a:p>
            <a:endParaRPr lang="en-US" dirty="0"/>
          </a:p>
          <a:p>
            <a:r>
              <a:rPr lang="en-US" dirty="0"/>
              <a:t>Benign neoplasms / cysts 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Infections X</a:t>
            </a:r>
          </a:p>
          <a:p>
            <a:endParaRPr lang="en-US" dirty="0"/>
          </a:p>
          <a:p>
            <a:r>
              <a:rPr lang="en-US" dirty="0"/>
              <a:t>Others : </a:t>
            </a:r>
            <a:r>
              <a:rPr lang="en-US" dirty="0" err="1"/>
              <a:t>endometrioma</a:t>
            </a:r>
            <a:r>
              <a:rPr lang="en-US" dirty="0"/>
              <a:t>, PCOS, OHSS, ovarian ectopic pregnancy,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0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766"/>
    </mc:Choice>
    <mc:Fallback xmlns="">
      <p:transition xmlns:p14="http://schemas.microsoft.com/office/powerpoint/2010/main" spd="slow" advTm="136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33400"/>
            <a:ext cx="8219256" cy="4263752"/>
          </a:xfrm>
        </p:spPr>
        <p:txBody>
          <a:bodyPr/>
          <a:lstStyle/>
          <a:p>
            <a:r>
              <a:rPr lang="en-US" dirty="0"/>
              <a:t>Cystic ovary vs ovarian cyst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3600" dirty="0">
                <a:solidFill>
                  <a:srgbClr val="FF0000"/>
                </a:solidFill>
              </a:rPr>
              <a:t>		Disturbance of function vs neoplasm</a:t>
            </a:r>
            <a:endParaRPr lang="en-IN" sz="3600" dirty="0">
              <a:solidFill>
                <a:srgbClr val="FF0000"/>
              </a:solidFill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54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95"/>
    </mc:Choice>
    <mc:Fallback xmlns="">
      <p:transition xmlns:p14="http://schemas.microsoft.com/office/powerpoint/2010/main" spd="slow" advTm="23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 cysts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Follicular cysts </a:t>
            </a:r>
          </a:p>
          <a:p>
            <a:endParaRPr lang="en-US" dirty="0"/>
          </a:p>
          <a:p>
            <a:r>
              <a:rPr lang="en-US" dirty="0"/>
              <a:t>Corpus luteal cysts</a:t>
            </a:r>
          </a:p>
          <a:p>
            <a:endParaRPr lang="en-US" dirty="0"/>
          </a:p>
          <a:p>
            <a:r>
              <a:rPr lang="en-US" dirty="0"/>
              <a:t>Theca lutein cysts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1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99"/>
    </mc:Choice>
    <mc:Fallback xmlns="">
      <p:transition xmlns:p14="http://schemas.microsoft.com/office/powerpoint/2010/main" spd="slow" advTm="12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Follicular cysts</a:t>
            </a:r>
            <a:endParaRPr lang="en-IN" dirty="0"/>
          </a:p>
        </p:txBody>
      </p:sp>
      <p:pic>
        <p:nvPicPr>
          <p:cNvPr id="2050" name="Picture 2" descr="C:\Users\Sony\Desktop\sm\foll cyst.jp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1628800"/>
            <a:ext cx="4896544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7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81"/>
    </mc:Choice>
    <mc:Fallback xmlns="">
      <p:transition xmlns:p14="http://schemas.microsoft.com/office/powerpoint/2010/main" spd="slow" advTm="63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C:\Users\Sony\Desktop\sm\cystic ovary.jp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844824"/>
            <a:ext cx="5472608" cy="3672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9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02"/>
    </mc:Choice>
    <mc:Fallback xmlns="">
      <p:transition xmlns:p14="http://schemas.microsoft.com/office/powerpoint/2010/main" spd="slow" advTm="13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Follicular cysts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Commonest of the functional ovarian cysts </a:t>
            </a:r>
          </a:p>
          <a:p>
            <a:r>
              <a:rPr lang="en-US" dirty="0"/>
              <a:t>Usually unilateral </a:t>
            </a:r>
          </a:p>
          <a:p>
            <a:r>
              <a:rPr lang="en-US" dirty="0"/>
              <a:t>3-8 </a:t>
            </a:r>
            <a:r>
              <a:rPr lang="en-US" dirty="0" err="1"/>
              <a:t>cms</a:t>
            </a:r>
            <a:r>
              <a:rPr lang="en-US" dirty="0"/>
              <a:t> , </a:t>
            </a:r>
            <a:r>
              <a:rPr lang="en-US" dirty="0" err="1"/>
              <a:t>unilocular</a:t>
            </a:r>
            <a:r>
              <a:rPr lang="en-US" dirty="0"/>
              <a:t>, clear contents  </a:t>
            </a:r>
          </a:p>
          <a:p>
            <a:r>
              <a:rPr lang="en-US" dirty="0"/>
              <a:t>Usually incidentally discovered  - rarely cause pain </a:t>
            </a:r>
          </a:p>
          <a:p>
            <a:r>
              <a:rPr lang="en-US" dirty="0"/>
              <a:t>Occurs due to non rupture of a follicle  - hence lined by </a:t>
            </a:r>
            <a:r>
              <a:rPr lang="en-US" dirty="0" err="1"/>
              <a:t>granulosa</a:t>
            </a:r>
            <a:r>
              <a:rPr lang="en-US" dirty="0"/>
              <a:t> cells</a:t>
            </a:r>
          </a:p>
          <a:p>
            <a:r>
              <a:rPr lang="en-US" dirty="0"/>
              <a:t>Sometimes seen when there is a short period of amenorrhea followed by bleeding p/v</a:t>
            </a:r>
          </a:p>
          <a:p>
            <a:r>
              <a:rPr lang="en-US" dirty="0"/>
              <a:t>Can be left alone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14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90"/>
    </mc:Choice>
    <mc:Fallback xmlns="">
      <p:transition xmlns:p14="http://schemas.microsoft.com/office/powerpoint/2010/main" spd="slow" advTm="44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Theca lutein cysts </a:t>
            </a:r>
          </a:p>
        </p:txBody>
      </p:sp>
      <p:pic>
        <p:nvPicPr>
          <p:cNvPr id="3074" name="Picture 2" descr="C:\Users\Sony\Desktop\sm\tl cyst.jpg"/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8512" y="1988840"/>
            <a:ext cx="4401840" cy="4032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79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75"/>
    </mc:Choice>
    <mc:Fallback xmlns="">
      <p:transition xmlns:p14="http://schemas.microsoft.com/office/powerpoint/2010/main" spd="slow" advTm="167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369</Words>
  <Application>Microsoft Office PowerPoint</Application>
  <PresentationFormat>On-screen Show (4:3)</PresentationFormat>
  <Paragraphs>74</Paragraphs>
  <Slides>21</Slides>
  <Notes>0</Notes>
  <HiddenSlides>0</HiddenSlides>
  <MMClips>21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Benign diseases of the ovary and fallopian tube – Part 1 –  Content : Physiological / Functional cysts   </vt:lpstr>
      <vt:lpstr>Conditions causing ovarian enlargement :</vt:lpstr>
      <vt:lpstr>Causes of benign ovarian enlargement :</vt:lpstr>
      <vt:lpstr>Cystic ovary vs ovarian cyst</vt:lpstr>
      <vt:lpstr>Functional cysts </vt:lpstr>
      <vt:lpstr>Follicular cysts</vt:lpstr>
      <vt:lpstr>PowerPoint Presentation</vt:lpstr>
      <vt:lpstr>Follicular cysts </vt:lpstr>
      <vt:lpstr>Theca lutein cysts </vt:lpstr>
      <vt:lpstr>T-L cysts </vt:lpstr>
      <vt:lpstr>CL cysts </vt:lpstr>
      <vt:lpstr>PowerPoint Presentation</vt:lpstr>
      <vt:lpstr>PowerPoint Presentation</vt:lpstr>
      <vt:lpstr>Corpus luteal cysts </vt:lpstr>
      <vt:lpstr>Endometriotic cysts / choclate cysts  </vt:lpstr>
      <vt:lpstr>Endometriotic cysts</vt:lpstr>
      <vt:lpstr>PowerPoint Presentation</vt:lpstr>
      <vt:lpstr>PowerPoint Presentation</vt:lpstr>
      <vt:lpstr>Presentation of functional cysts  </vt:lpstr>
      <vt:lpstr>Management of functional cysts </vt:lpstr>
      <vt:lpstr>Ovariotomy = castration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Benign diseases of the ovary and fallopian tube – Part 1   </dc:title>
  <dc:creator>Shivani</dc:creator>
  <cp:lastModifiedBy>VVN Moorthy</cp:lastModifiedBy>
  <cp:revision>12</cp:revision>
  <dcterms:created xsi:type="dcterms:W3CDTF">2020-05-08T05:02:00Z</dcterms:created>
  <dcterms:modified xsi:type="dcterms:W3CDTF">2020-09-30T16:00:45Z</dcterms:modified>
</cp:coreProperties>
</file>

<file path=docProps/thumbnail.jpeg>
</file>